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30" r:id="rId48"/>
    <p:sldId id="329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97"/>
    <p:restoredTop sz="94712"/>
  </p:normalViewPr>
  <p:slideViewPr>
    <p:cSldViewPr>
      <p:cViewPr varScale="1">
        <p:scale>
          <a:sx n="35" d="100"/>
          <a:sy n="35" d="100"/>
        </p:scale>
        <p:origin x="208" y="28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F6EC-1373-354F-9DCF-75F7D89BC65A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BF839-C549-344A-B00D-B9BD7628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1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92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3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82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5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3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59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567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03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2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369"/>
            <a:ext cx="10310495" cy="739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872678"/>
            <a:ext cx="10223500" cy="397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4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460943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Sai Sumanth</a:t>
            </a:r>
            <a:r>
              <a:rPr sz="1800" spc="-1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Devara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02</a:t>
            </a:r>
            <a:r>
              <a:rPr sz="1800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n-US" sz="1800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20</a:t>
            </a:r>
            <a:r>
              <a:rPr sz="1800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US" sz="1800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several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did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not land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13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ASDS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has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50" dirty="0">
                <a:latin typeface="Microsoft Sans Serif"/>
                <a:cs typeface="Microsoft Sans Serif"/>
              </a:rPr>
              <a:t>False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False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False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was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need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transform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into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categorical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1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means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has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been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0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was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7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1.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launches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for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2.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occurence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 </a:t>
            </a:r>
            <a:r>
              <a:rPr sz="1200" b="1" spc="-10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3914775"/>
            <a:ext cx="9525000" cy="2657475"/>
            <a:chOff x="1562100" y="3914775"/>
            <a:chExt cx="9525000" cy="26574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076700"/>
              <a:ext cx="2743200" cy="1524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3900" y="3914775"/>
              <a:ext cx="2743200" cy="1066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900" y="5648325"/>
              <a:ext cx="2743200" cy="1714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68450" y="4229099"/>
              <a:ext cx="8105775" cy="1524000"/>
            </a:xfrm>
            <a:custGeom>
              <a:avLst/>
              <a:gdLst/>
              <a:ahLst/>
              <a:cxnLst/>
              <a:rect l="l" t="t" r="r" b="b"/>
              <a:pathLst>
                <a:path w="8105775" h="1524000">
                  <a:moveTo>
                    <a:pt x="85725" y="365125"/>
                  </a:moveTo>
                  <a:lnTo>
                    <a:pt x="57124" y="366191"/>
                  </a:lnTo>
                  <a:lnTo>
                    <a:pt x="50800" y="194691"/>
                  </a:lnTo>
                  <a:lnTo>
                    <a:pt x="22225" y="195834"/>
                  </a:lnTo>
                  <a:lnTo>
                    <a:pt x="28549" y="367245"/>
                  </a:lnTo>
                  <a:lnTo>
                    <a:pt x="0" y="368300"/>
                  </a:lnTo>
                  <a:lnTo>
                    <a:pt x="45974" y="452374"/>
                  </a:lnTo>
                  <a:lnTo>
                    <a:pt x="78193" y="381635"/>
                  </a:lnTo>
                  <a:lnTo>
                    <a:pt x="85725" y="365125"/>
                  </a:lnTo>
                  <a:close/>
                </a:path>
                <a:path w="8105775" h="1524000">
                  <a:moveTo>
                    <a:pt x="2170049" y="42926"/>
                  </a:moveTo>
                  <a:lnTo>
                    <a:pt x="2141385" y="28575"/>
                  </a:lnTo>
                  <a:lnTo>
                    <a:pt x="2084324" y="0"/>
                  </a:lnTo>
                  <a:lnTo>
                    <a:pt x="2084324" y="28575"/>
                  </a:lnTo>
                  <a:lnTo>
                    <a:pt x="1779651" y="28575"/>
                  </a:lnTo>
                  <a:lnTo>
                    <a:pt x="1779651" y="1495437"/>
                  </a:lnTo>
                  <a:lnTo>
                    <a:pt x="1417701" y="1495437"/>
                  </a:lnTo>
                  <a:lnTo>
                    <a:pt x="1417701" y="1524000"/>
                  </a:lnTo>
                  <a:lnTo>
                    <a:pt x="1808226" y="1524000"/>
                  </a:lnTo>
                  <a:lnTo>
                    <a:pt x="1808226" y="1509712"/>
                  </a:lnTo>
                  <a:lnTo>
                    <a:pt x="1808226" y="1495437"/>
                  </a:lnTo>
                  <a:lnTo>
                    <a:pt x="1808226" y="57150"/>
                  </a:lnTo>
                  <a:lnTo>
                    <a:pt x="2084324" y="57150"/>
                  </a:lnTo>
                  <a:lnTo>
                    <a:pt x="2084324" y="85725"/>
                  </a:lnTo>
                  <a:lnTo>
                    <a:pt x="2141550" y="57150"/>
                  </a:lnTo>
                  <a:lnTo>
                    <a:pt x="2170049" y="42926"/>
                  </a:lnTo>
                  <a:close/>
                </a:path>
                <a:path w="8105775" h="1524000">
                  <a:moveTo>
                    <a:pt x="6665849" y="42926"/>
                  </a:moveTo>
                  <a:lnTo>
                    <a:pt x="6637185" y="28575"/>
                  </a:lnTo>
                  <a:lnTo>
                    <a:pt x="6580124" y="0"/>
                  </a:lnTo>
                  <a:lnTo>
                    <a:pt x="6580124" y="28575"/>
                  </a:lnTo>
                  <a:lnTo>
                    <a:pt x="5875274" y="28575"/>
                  </a:lnTo>
                  <a:lnTo>
                    <a:pt x="5875274" y="571500"/>
                  </a:lnTo>
                  <a:lnTo>
                    <a:pt x="5113274" y="571500"/>
                  </a:lnTo>
                  <a:lnTo>
                    <a:pt x="5113274" y="600075"/>
                  </a:lnTo>
                  <a:lnTo>
                    <a:pt x="5903849" y="600075"/>
                  </a:lnTo>
                  <a:lnTo>
                    <a:pt x="5903849" y="585851"/>
                  </a:lnTo>
                  <a:lnTo>
                    <a:pt x="5903849" y="571500"/>
                  </a:lnTo>
                  <a:lnTo>
                    <a:pt x="5903849" y="57150"/>
                  </a:lnTo>
                  <a:lnTo>
                    <a:pt x="6580124" y="57150"/>
                  </a:lnTo>
                  <a:lnTo>
                    <a:pt x="6580124" y="85725"/>
                  </a:lnTo>
                  <a:lnTo>
                    <a:pt x="6637350" y="57150"/>
                  </a:lnTo>
                  <a:lnTo>
                    <a:pt x="6665849" y="42926"/>
                  </a:lnTo>
                  <a:close/>
                </a:path>
                <a:path w="8105775" h="1524000">
                  <a:moveTo>
                    <a:pt x="8105775" y="974725"/>
                  </a:moveTo>
                  <a:lnTo>
                    <a:pt x="8077174" y="975791"/>
                  </a:lnTo>
                  <a:lnTo>
                    <a:pt x="8070850" y="804291"/>
                  </a:lnTo>
                  <a:lnTo>
                    <a:pt x="8042275" y="805434"/>
                  </a:lnTo>
                  <a:lnTo>
                    <a:pt x="8048599" y="976845"/>
                  </a:lnTo>
                  <a:lnTo>
                    <a:pt x="8020050" y="977900"/>
                  </a:lnTo>
                  <a:lnTo>
                    <a:pt x="8066024" y="1061974"/>
                  </a:lnTo>
                  <a:lnTo>
                    <a:pt x="8098244" y="991247"/>
                  </a:lnTo>
                  <a:lnTo>
                    <a:pt x="8105775" y="9747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3.</a:t>
            </a:r>
            <a:r>
              <a:rPr sz="1200" b="1" spc="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occurrence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dirty="0">
                <a:latin typeface="Calibri"/>
                <a:cs typeface="Calibri"/>
              </a:rPr>
              <a:t>mission</a:t>
            </a:r>
            <a:r>
              <a:rPr sz="1200" b="1" spc="9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 orbit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3775" y="6268799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4.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Create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landing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label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from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5.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Export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4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pc="-50" dirty="0"/>
              <a:t>Scatter</a:t>
            </a:r>
            <a:r>
              <a:rPr spc="-30" dirty="0"/>
              <a:t> </a:t>
            </a:r>
            <a:r>
              <a:rPr spc="-10" dirty="0"/>
              <a:t>Graphs</a:t>
            </a:r>
          </a:p>
          <a:p>
            <a:pPr marL="699135" lvl="1" indent="-22923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550"/>
          </a:p>
          <a:p>
            <a:pPr marL="13970">
              <a:lnSpc>
                <a:spcPts val="1725"/>
              </a:lnSpc>
            </a:pP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Scatter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0" dirty="0">
                <a:solidFill>
                  <a:srgbClr val="000000"/>
                </a:solidFill>
                <a:latin typeface="Arial"/>
                <a:cs typeface="Arial"/>
              </a:rPr>
              <a:t>plots </a:t>
            </a:r>
            <a:r>
              <a:rPr sz="1500" i="1" spc="-110" dirty="0">
                <a:solidFill>
                  <a:srgbClr val="000000"/>
                </a:solidFill>
                <a:latin typeface="Arial"/>
                <a:cs typeface="Arial"/>
              </a:rPr>
              <a:t>show</a:t>
            </a:r>
            <a:r>
              <a:rPr sz="1500" i="1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7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0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81280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  <a:spcBef>
                <a:spcPts val="1645"/>
              </a:spcBef>
            </a:pPr>
            <a:r>
              <a:rPr sz="1500" i="1" spc="-100" dirty="0">
                <a:latin typeface="Arial"/>
                <a:cs typeface="Arial"/>
              </a:rPr>
              <a:t>Bar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show</a:t>
            </a:r>
            <a:r>
              <a:rPr sz="1500" i="1" spc="1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the</a:t>
            </a:r>
            <a:r>
              <a:rPr sz="1500" i="1" spc="-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relationship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75" dirty="0">
                <a:latin typeface="Arial"/>
                <a:cs typeface="Arial"/>
              </a:rPr>
              <a:t>numeric</a:t>
            </a:r>
            <a:r>
              <a:rPr sz="1500" i="1" spc="-114" dirty="0">
                <a:latin typeface="Arial"/>
                <a:cs typeface="Arial"/>
              </a:rPr>
              <a:t> </a:t>
            </a:r>
            <a:r>
              <a:rPr sz="1500" i="1" spc="-105" dirty="0">
                <a:latin typeface="Arial"/>
                <a:cs typeface="Arial"/>
              </a:rPr>
              <a:t>and</a:t>
            </a:r>
            <a:r>
              <a:rPr sz="1500" i="1" spc="-55" dirty="0">
                <a:latin typeface="Arial"/>
                <a:cs typeface="Arial"/>
              </a:rPr>
              <a:t> </a:t>
            </a:r>
            <a:r>
              <a:rPr sz="1500" i="1" spc="-70" dirty="0">
                <a:latin typeface="Arial"/>
                <a:cs typeface="Arial"/>
              </a:rPr>
              <a:t>categoric</a:t>
            </a:r>
            <a:r>
              <a:rPr sz="1500" i="1" spc="-3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variables.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5565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75" dirty="0">
                <a:latin typeface="Arial"/>
                <a:cs typeface="Arial"/>
              </a:rPr>
              <a:t>Line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show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-65" dirty="0">
                <a:latin typeface="Arial"/>
                <a:cs typeface="Arial"/>
              </a:rPr>
              <a:t>data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-70" dirty="0">
                <a:latin typeface="Arial"/>
                <a:cs typeface="Arial"/>
              </a:rPr>
              <a:t>variables</a:t>
            </a:r>
            <a:r>
              <a:rPr sz="1500" i="1" spc="-13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and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30" dirty="0">
                <a:latin typeface="Arial"/>
                <a:cs typeface="Arial"/>
              </a:rPr>
              <a:t>their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30" dirty="0">
                <a:latin typeface="Arial"/>
                <a:cs typeface="Arial"/>
              </a:rPr>
              <a:t>trends. </a:t>
            </a:r>
            <a:r>
              <a:rPr sz="1500" i="1" spc="-75" dirty="0">
                <a:latin typeface="Arial"/>
                <a:cs typeface="Arial"/>
              </a:rPr>
              <a:t>Line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45" dirty="0">
                <a:latin typeface="Arial"/>
                <a:cs typeface="Arial"/>
              </a:rPr>
              <a:t>can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help</a:t>
            </a:r>
            <a:r>
              <a:rPr sz="1500" i="1" spc="-8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to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114" dirty="0">
                <a:latin typeface="Arial"/>
                <a:cs typeface="Arial"/>
              </a:rPr>
              <a:t>show</a:t>
            </a:r>
            <a:r>
              <a:rPr sz="1500" i="1" spc="4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global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behavior </a:t>
            </a:r>
            <a:r>
              <a:rPr sz="1500" i="1" spc="-110" dirty="0">
                <a:latin typeface="Arial"/>
                <a:cs typeface="Arial"/>
              </a:rPr>
              <a:t>and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35" dirty="0">
                <a:latin typeface="Arial"/>
                <a:cs typeface="Arial"/>
              </a:rPr>
              <a:t>make</a:t>
            </a:r>
            <a:r>
              <a:rPr sz="1500" i="1" spc="40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prediction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for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unseen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20" dirty="0">
                <a:latin typeface="Arial"/>
                <a:cs typeface="Arial"/>
              </a:rPr>
              <a:t>data.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7625" y="1714500"/>
            <a:ext cx="7686675" cy="3781425"/>
            <a:chOff x="3857625" y="1714500"/>
            <a:chExt cx="7686675" cy="37814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625" y="3181350"/>
              <a:ext cx="1457325" cy="14382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6975" y="1714500"/>
              <a:ext cx="1457325" cy="14668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6975" y="4029075"/>
              <a:ext cx="1457325" cy="14668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8360" y="6126559"/>
            <a:ext cx="1160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gather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less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spcBef>
                <a:spcPts val="155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604210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85" dirty="0"/>
              <a:t> </a:t>
            </a:r>
            <a:r>
              <a:rPr spc="-35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centered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25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42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380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55"/>
              </a:lnSpc>
              <a:spcBef>
                <a:spcPts val="137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3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604210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dirty="0"/>
              <a:t>an</a:t>
            </a:r>
            <a:r>
              <a:rPr spc="-70" dirty="0"/>
              <a:t> </a:t>
            </a:r>
            <a:r>
              <a:rPr spc="-40" dirty="0"/>
              <a:t>Interactive</a:t>
            </a:r>
            <a:r>
              <a:rPr spc="25" dirty="0"/>
              <a:t> </a:t>
            </a:r>
            <a:r>
              <a:rPr spc="-10" dirty="0"/>
              <a:t>Map</a:t>
            </a:r>
            <a:r>
              <a:rPr spc="-5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spc="-2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9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45" dirty="0"/>
              <a:t>Dashboard</a:t>
            </a:r>
            <a:r>
              <a:rPr spc="6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Plotly</a:t>
            </a:r>
            <a:r>
              <a:rPr spc="20" dirty="0"/>
              <a:t> </a:t>
            </a:r>
            <a:r>
              <a:rPr spc="-90" dirty="0"/>
              <a:t>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312" y="1842198"/>
            <a:ext cx="10541000" cy="4514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dropdown,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rangeslider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choose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80" dirty="0">
                <a:latin typeface="Arial"/>
                <a:cs typeface="Arial"/>
              </a:rPr>
              <a:t>(dash_core_components.Dropdown)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marR="119570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Pie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chart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chosen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dropdown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component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900" i="1" spc="-35" dirty="0">
                <a:latin typeface="Arial"/>
                <a:cs typeface="Arial"/>
              </a:rPr>
              <a:t>(plotly.express.pie)</a:t>
            </a:r>
            <a:r>
              <a:rPr sz="1800" spc="-3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370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Rangeslider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5" dirty="0">
                <a:latin typeface="Microsoft Sans Serif"/>
                <a:cs typeface="Microsoft Sans Serif"/>
              </a:rPr>
              <a:t> user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fixed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95" dirty="0">
                <a:latin typeface="Arial"/>
                <a:cs typeface="Arial"/>
              </a:rPr>
              <a:t>(dash_core_components.RangeSlider)</a:t>
            </a:r>
            <a:r>
              <a:rPr sz="1800" spc="-9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marR="169989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chart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shows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relationship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particular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vs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900" i="1" spc="-45" dirty="0">
                <a:latin typeface="Arial"/>
                <a:cs typeface="Arial"/>
              </a:rPr>
              <a:t>(plotly.express.scatter)</a:t>
            </a:r>
            <a:r>
              <a:rPr sz="1800" spc="-4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00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Normalize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GridSearchModel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204" dirty="0"/>
              <a:t> </a:t>
            </a:r>
            <a:r>
              <a:rPr spc="-80" dirty="0"/>
              <a:t>Analysis</a:t>
            </a:r>
            <a:r>
              <a:rPr spc="-90" dirty="0"/>
              <a:t> </a:t>
            </a:r>
            <a:r>
              <a:rPr spc="-95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7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6035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30" dirty="0"/>
              <a:t> </a:t>
            </a:r>
            <a:r>
              <a:rPr spc="-40" dirty="0"/>
              <a:t>Number</a:t>
            </a:r>
            <a:r>
              <a:rPr spc="-125" dirty="0"/>
              <a:t> </a:t>
            </a:r>
            <a:r>
              <a:rPr spc="-45" dirty="0"/>
              <a:t>vs.</a:t>
            </a:r>
            <a:r>
              <a:rPr spc="-80" dirty="0"/>
              <a:t> </a:t>
            </a:r>
            <a:r>
              <a:rPr spc="-90" dirty="0"/>
              <a:t>Launch</a:t>
            </a:r>
            <a:r>
              <a:rPr spc="-60" dirty="0"/>
              <a:t> </a:t>
            </a:r>
            <a:r>
              <a:rPr spc="-4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be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390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Payload</a:t>
            </a:r>
            <a:r>
              <a:rPr spc="-155" dirty="0"/>
              <a:t> </a:t>
            </a:r>
            <a:r>
              <a:rPr spc="-45" dirty="0"/>
              <a:t>vs.</a:t>
            </a:r>
            <a:r>
              <a:rPr spc="-165" dirty="0"/>
              <a:t> </a:t>
            </a:r>
            <a:r>
              <a:rPr spc="-85" dirty="0"/>
              <a:t>Launch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91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 dirty="0"/>
              <a:t>Success</a:t>
            </a:r>
            <a:r>
              <a:rPr spc="100" dirty="0"/>
              <a:t> </a:t>
            </a:r>
            <a:r>
              <a:rPr spc="-114" dirty="0"/>
              <a:t>Rate</a:t>
            </a:r>
            <a:r>
              <a:rPr spc="35" dirty="0"/>
              <a:t> </a:t>
            </a:r>
            <a:r>
              <a:rPr spc="-45" dirty="0"/>
              <a:t>vs.</a:t>
            </a:r>
            <a:r>
              <a:rPr spc="50" dirty="0"/>
              <a:t> </a:t>
            </a:r>
            <a:r>
              <a:rPr dirty="0"/>
              <a:t>Orbit</a:t>
            </a:r>
            <a:r>
              <a:rPr spc="5" dirty="0"/>
              <a:t>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notice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flights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LEO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some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 </a:t>
            </a:r>
            <a:r>
              <a:rPr sz="1800" spc="-2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GTO,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0" dirty="0">
                <a:latin typeface="Microsoft Sans Serif"/>
                <a:cs typeface="Microsoft Sans Serif"/>
              </a:rPr>
              <a:t> flights.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suppose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high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like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65" dirty="0">
                <a:latin typeface="Microsoft Sans Serif"/>
                <a:cs typeface="Microsoft Sans Serif"/>
              </a:rPr>
              <a:t>SSO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HEO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due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knowledge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learned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during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former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launches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other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30" dirty="0"/>
              <a:t> </a:t>
            </a:r>
            <a:r>
              <a:rPr spc="-40" dirty="0"/>
              <a:t>Number</a:t>
            </a:r>
            <a:r>
              <a:rPr spc="-30" dirty="0"/>
              <a:t> </a:t>
            </a:r>
            <a:r>
              <a:rPr spc="-45" dirty="0"/>
              <a:t>vs.</a:t>
            </a:r>
            <a:r>
              <a:rPr spc="25" dirty="0"/>
              <a:t> </a:t>
            </a:r>
            <a:r>
              <a:rPr dirty="0"/>
              <a:t>Orbit</a:t>
            </a:r>
            <a:r>
              <a:rPr spc="-30" dirty="0"/>
              <a:t> </a:t>
            </a:r>
            <a:r>
              <a:rPr spc="-10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payloads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can</a:t>
            </a:r>
            <a:r>
              <a:rPr sz="1800" spc="-55" dirty="0">
                <a:latin typeface="Microsoft Sans Serif"/>
                <a:cs typeface="Microsoft Sans Serif"/>
              </a:rPr>
              <a:t> have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great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influence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5" dirty="0">
                <a:latin typeface="Microsoft Sans Serif"/>
                <a:cs typeface="Microsoft Sans Serif"/>
              </a:rPr>
              <a:t> 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certain </a:t>
            </a:r>
            <a:r>
              <a:rPr sz="1800" dirty="0">
                <a:latin typeface="Microsoft Sans Serif"/>
                <a:cs typeface="Microsoft Sans Serif"/>
              </a:rPr>
              <a:t>orbits.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example,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heavier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improve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Another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spc="-45" dirty="0">
                <a:latin typeface="Microsoft Sans Serif"/>
                <a:cs typeface="Microsoft Sans Serif"/>
              </a:rPr>
              <a:t>decreasing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 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GTO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improves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Payload</a:t>
            </a:r>
            <a:r>
              <a:rPr spc="-40" dirty="0"/>
              <a:t> </a:t>
            </a:r>
            <a:r>
              <a:rPr spc="-45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-4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Since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2013,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see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increase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X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70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25" dirty="0"/>
              <a:t> </a:t>
            </a:r>
            <a:r>
              <a:rPr spc="-254" dirty="0"/>
              <a:t>Success</a:t>
            </a:r>
            <a:r>
              <a:rPr spc="125" dirty="0"/>
              <a:t> </a:t>
            </a:r>
            <a:r>
              <a:rPr spc="-90" dirty="0"/>
              <a:t>Yearly</a:t>
            </a:r>
            <a:r>
              <a:rPr spc="-70" dirty="0"/>
              <a:t> </a:t>
            </a:r>
            <a:r>
              <a:rPr spc="-4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23</a:t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05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35" dirty="0"/>
              <a:t> </a:t>
            </a:r>
            <a:r>
              <a:rPr spc="-85" dirty="0"/>
              <a:t>Launch</a:t>
            </a:r>
            <a:r>
              <a:rPr spc="30" dirty="0"/>
              <a:t> </a:t>
            </a:r>
            <a:r>
              <a:rPr spc="-45" dirty="0"/>
              <a:t>Site</a:t>
            </a:r>
            <a:r>
              <a:rPr spc="-120" dirty="0"/>
              <a:t> </a:t>
            </a:r>
            <a:r>
              <a:rPr spc="-170" dirty="0"/>
              <a:t>Names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2133600"/>
            <a:ext cx="8429625" cy="1228725"/>
            <a:chOff x="771525" y="2133600"/>
            <a:chExt cx="8429625" cy="1228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05075"/>
              <a:ext cx="4419600" cy="276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125" y="2133600"/>
              <a:ext cx="962025" cy="12287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24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DISTINCT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remove </a:t>
            </a:r>
            <a:r>
              <a:rPr sz="1800" spc="-20" dirty="0">
                <a:latin typeface="Microsoft Sans Serif"/>
                <a:cs typeface="Microsoft Sans Serif"/>
              </a:rPr>
              <a:t>duplicate </a:t>
            </a:r>
            <a:r>
              <a:rPr sz="1800" spc="-6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2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40" dirty="0"/>
              <a:t> </a:t>
            </a:r>
            <a:r>
              <a:rPr spc="-25" dirty="0"/>
              <a:t>Site</a:t>
            </a:r>
            <a:r>
              <a:rPr spc="-70" dirty="0"/>
              <a:t> </a:t>
            </a:r>
            <a:r>
              <a:rPr spc="-160" dirty="0"/>
              <a:t>Names</a:t>
            </a:r>
            <a:r>
              <a:rPr spc="-60" dirty="0"/>
              <a:t> </a:t>
            </a:r>
            <a:r>
              <a:rPr spc="-10" dirty="0"/>
              <a:t>Begin</a:t>
            </a:r>
            <a:r>
              <a:rPr spc="-150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5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1525" y="2095500"/>
            <a:ext cx="10515600" cy="2952750"/>
            <a:chOff x="771525" y="2095500"/>
            <a:chExt cx="10515600" cy="29527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76525"/>
              <a:ext cx="4895850" cy="238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275" y="2095500"/>
              <a:ext cx="4895850" cy="29527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filters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contain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CCA. </a:t>
            </a:r>
            <a:r>
              <a:rPr sz="1800" spc="-11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records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3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0" dirty="0"/>
              <a:t>Payload</a:t>
            </a:r>
            <a:r>
              <a:rPr spc="-155" dirty="0"/>
              <a:t> </a:t>
            </a:r>
            <a:r>
              <a:rPr spc="-18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514600"/>
            <a:ext cx="8858250" cy="457200"/>
            <a:chOff x="771525" y="2514600"/>
            <a:chExt cx="8858250" cy="457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71750"/>
              <a:ext cx="5210175" cy="171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514600"/>
              <a:ext cx="1828800" cy="457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sum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customer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NASA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(CRS).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5" dirty="0"/>
              <a:t> </a:t>
            </a:r>
            <a:r>
              <a:rPr spc="-75" dirty="0"/>
              <a:t>Payload</a:t>
            </a:r>
            <a:r>
              <a:rPr spc="35" dirty="0"/>
              <a:t> </a:t>
            </a:r>
            <a:r>
              <a:rPr spc="-170" dirty="0"/>
              <a:t>Mass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F9</a:t>
            </a:r>
            <a:r>
              <a:rPr spc="-30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419350"/>
            <a:ext cx="9315450" cy="476250"/>
            <a:chOff x="771525" y="2419350"/>
            <a:chExt cx="9315450" cy="47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71750"/>
              <a:ext cx="4933950" cy="171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419350"/>
              <a:ext cx="1866900" cy="4762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16890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average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booster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contains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1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70" dirty="0"/>
              <a:t> </a:t>
            </a:r>
            <a:r>
              <a:rPr spc="-140" dirty="0"/>
              <a:t>Successful</a:t>
            </a:r>
            <a:r>
              <a:rPr dirty="0"/>
              <a:t> </a:t>
            </a:r>
            <a:r>
              <a:rPr spc="-45" dirty="0"/>
              <a:t>Ground</a:t>
            </a:r>
            <a:r>
              <a:rPr spc="-165" dirty="0"/>
              <a:t> </a:t>
            </a:r>
            <a:r>
              <a:rPr dirty="0"/>
              <a:t>Landing</a:t>
            </a:r>
            <a:r>
              <a:rPr spc="-15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381250"/>
            <a:ext cx="8601075" cy="542925"/>
            <a:chOff x="771525" y="2381250"/>
            <a:chExt cx="8601075" cy="542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47950"/>
              <a:ext cx="5486400" cy="19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0" y="2381250"/>
              <a:ext cx="914400" cy="5429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3463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query,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order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keep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successful.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MIN </a:t>
            </a:r>
            <a:r>
              <a:rPr sz="1800" spc="-20" dirty="0">
                <a:latin typeface="Microsoft Sans Serif"/>
                <a:cs typeface="Microsoft Sans Serif"/>
              </a:rPr>
              <a:t>function,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select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record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2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70" dirty="0"/>
              <a:t> </a:t>
            </a:r>
            <a:r>
              <a:rPr sz="2450" dirty="0"/>
              <a:t>Drone</a:t>
            </a:r>
            <a:r>
              <a:rPr sz="2450" spc="-30" dirty="0"/>
              <a:t> </a:t>
            </a:r>
            <a:r>
              <a:rPr sz="2450" spc="-20" dirty="0"/>
              <a:t>Ship</a:t>
            </a:r>
            <a:r>
              <a:rPr sz="2450" spc="-85" dirty="0"/>
              <a:t> </a:t>
            </a:r>
            <a:r>
              <a:rPr sz="2450" dirty="0"/>
              <a:t>Landing</a:t>
            </a:r>
            <a:r>
              <a:rPr sz="2450" spc="-85" dirty="0"/>
              <a:t> </a:t>
            </a:r>
            <a:r>
              <a:rPr sz="2450" dirty="0"/>
              <a:t>with</a:t>
            </a:r>
            <a:r>
              <a:rPr sz="2450" spc="-25" dirty="0"/>
              <a:t> </a:t>
            </a:r>
            <a:r>
              <a:rPr sz="2450" spc="-50" dirty="0"/>
              <a:t>Payload</a:t>
            </a:r>
            <a:r>
              <a:rPr sz="2450" spc="30" dirty="0"/>
              <a:t> </a:t>
            </a:r>
            <a:r>
              <a:rPr sz="2450" dirty="0"/>
              <a:t>between</a:t>
            </a:r>
            <a:r>
              <a:rPr sz="2450" spc="-80" dirty="0"/>
              <a:t> </a:t>
            </a:r>
            <a:r>
              <a:rPr sz="2450" spc="120" dirty="0"/>
              <a:t>4000</a:t>
            </a:r>
            <a:r>
              <a:rPr sz="2450" spc="-50" dirty="0"/>
              <a:t> </a:t>
            </a:r>
            <a:r>
              <a:rPr sz="2450" dirty="0"/>
              <a:t>and</a:t>
            </a:r>
            <a:r>
              <a:rPr sz="2450" spc="-30" dirty="0"/>
              <a:t> </a:t>
            </a:r>
            <a:r>
              <a:rPr sz="2450" spc="10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209800"/>
            <a:ext cx="8448675" cy="1209675"/>
            <a:chOff x="771525" y="2209800"/>
            <a:chExt cx="8448675" cy="1209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86050"/>
              <a:ext cx="5381625" cy="257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209800"/>
              <a:ext cx="1000125" cy="12096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17160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6000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WHERE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clauses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7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Executive</a:t>
            </a:r>
            <a:r>
              <a:rPr spc="-135" dirty="0"/>
              <a:t> </a:t>
            </a:r>
            <a:r>
              <a:rPr spc="-16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10" dirty="0"/>
              <a:t>Total</a:t>
            </a:r>
            <a:r>
              <a:rPr sz="3050" spc="-60" dirty="0"/>
              <a:t> </a:t>
            </a:r>
            <a:r>
              <a:rPr sz="3050" spc="-35" dirty="0"/>
              <a:t>Number</a:t>
            </a:r>
            <a:r>
              <a:rPr sz="3050" spc="-55" dirty="0"/>
              <a:t> </a:t>
            </a:r>
            <a:r>
              <a:rPr sz="3050" dirty="0"/>
              <a:t>of</a:t>
            </a:r>
            <a:r>
              <a:rPr sz="3050" spc="-80" dirty="0"/>
              <a:t> </a:t>
            </a:r>
            <a:r>
              <a:rPr sz="3050" spc="-114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55" dirty="0"/>
              <a:t> </a:t>
            </a:r>
            <a:r>
              <a:rPr sz="3050" spc="-35" dirty="0"/>
              <a:t>Failure</a:t>
            </a:r>
            <a:r>
              <a:rPr sz="3050" spc="-20" dirty="0"/>
              <a:t> </a:t>
            </a:r>
            <a:r>
              <a:rPr sz="3050" spc="-30" dirty="0"/>
              <a:t>Mission</a:t>
            </a:r>
            <a:r>
              <a:rPr sz="3050" spc="-45" dirty="0"/>
              <a:t> </a:t>
            </a:r>
            <a:r>
              <a:rPr sz="3050" spc="-50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581275"/>
            <a:ext cx="9315450" cy="466725"/>
            <a:chOff x="771525" y="2581275"/>
            <a:chExt cx="9315450" cy="466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95575"/>
              <a:ext cx="54864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0625" y="2581275"/>
              <a:ext cx="1276350" cy="4667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SELECT,</a:t>
            </a:r>
            <a:r>
              <a:rPr sz="1800" dirty="0">
                <a:latin typeface="Microsoft Sans Serif"/>
                <a:cs typeface="Microsoft Sans Serif"/>
              </a:rPr>
              <a:t> we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show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subqueries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dirty="0">
                <a:latin typeface="Microsoft Sans Serif"/>
                <a:cs typeface="Microsoft Sans Serif"/>
              </a:rPr>
              <a:t>return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results.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counts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successful </a:t>
            </a:r>
            <a:r>
              <a:rPr sz="1800" spc="-45" dirty="0">
                <a:latin typeface="Microsoft Sans Serif"/>
                <a:cs typeface="Microsoft Sans Serif"/>
              </a:rPr>
              <a:t>mission.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second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subquery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unsuccessful </a:t>
            </a:r>
            <a:r>
              <a:rPr sz="1800" spc="-10" dirty="0">
                <a:latin typeface="Microsoft Sans Serif"/>
                <a:cs typeface="Microsoft Sans Serif"/>
              </a:rPr>
              <a:t>mission.</a:t>
            </a:r>
            <a:r>
              <a:rPr sz="1800" spc="23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0" dirty="0">
                <a:latin typeface="Microsoft Sans Serif"/>
                <a:cs typeface="Microsoft Sans Serif"/>
              </a:rPr>
              <a:t> clause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outcome.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COUNT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counts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55" dirty="0"/>
              <a:t> </a:t>
            </a:r>
            <a:r>
              <a:rPr spc="-65" dirty="0"/>
              <a:t>Carried</a:t>
            </a:r>
            <a:r>
              <a:rPr spc="-180" dirty="0"/>
              <a:t> </a:t>
            </a:r>
            <a:r>
              <a:rPr spc="-90" dirty="0"/>
              <a:t>Maximum</a:t>
            </a:r>
            <a:r>
              <a:rPr spc="-55" dirty="0"/>
              <a:t> </a:t>
            </a:r>
            <a:r>
              <a:rPr spc="-8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1962150"/>
            <a:ext cx="8886825" cy="3190875"/>
            <a:chOff x="771525" y="1962150"/>
            <a:chExt cx="8886825" cy="3190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57475"/>
              <a:ext cx="5486400" cy="342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225" y="1962150"/>
              <a:ext cx="1000125" cy="31908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145" dirty="0">
                <a:latin typeface="Microsoft Sans Serif"/>
                <a:cs typeface="Microsoft Sans Serif"/>
              </a:rPr>
              <a:t>We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returning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25" dirty="0">
                <a:latin typeface="Microsoft Sans Serif"/>
                <a:cs typeface="Microsoft Sans Serif"/>
              </a:rPr>
              <a:t> payload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function.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main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uses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unique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version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(SELECT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DISTINCT)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heaviest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85" dirty="0"/>
              <a:t> </a:t>
            </a:r>
            <a:r>
              <a:rPr spc="-90" dirty="0"/>
              <a:t>Launch</a:t>
            </a:r>
            <a:r>
              <a:rPr spc="35" dirty="0"/>
              <a:t> </a:t>
            </a:r>
            <a:r>
              <a:rPr spc="-12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409825"/>
            <a:ext cx="9144000" cy="714375"/>
            <a:chOff x="771525" y="2409825"/>
            <a:chExt cx="9144000" cy="714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28900"/>
              <a:ext cx="5286375" cy="257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50" y="2409825"/>
              <a:ext cx="2390775" cy="7143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5051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took </a:t>
            </a:r>
            <a:r>
              <a:rPr sz="1800" spc="-35" dirty="0">
                <a:latin typeface="Microsoft Sans Serif"/>
                <a:cs typeface="Microsoft Sans Serif"/>
              </a:rPr>
              <a:t>place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2015.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take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month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year.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shows </a:t>
            </a:r>
            <a:r>
              <a:rPr sz="1800" spc="-20" dirty="0">
                <a:latin typeface="Microsoft Sans Serif"/>
                <a:cs typeface="Microsoft Sans Serif"/>
              </a:rPr>
              <a:t>month.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Substr(DATE,7,</a:t>
            </a:r>
            <a:r>
              <a:rPr sz="1800" spc="-2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150" dirty="0"/>
              <a:t> </a:t>
            </a:r>
            <a:r>
              <a:rPr sz="2750" spc="-55" dirty="0"/>
              <a:t>Outcomes</a:t>
            </a:r>
            <a:r>
              <a:rPr sz="2750" spc="-25" dirty="0"/>
              <a:t> </a:t>
            </a:r>
            <a:r>
              <a:rPr sz="2750" spc="-45" dirty="0"/>
              <a:t>Between</a:t>
            </a:r>
            <a:r>
              <a:rPr sz="2750" spc="-140" dirty="0"/>
              <a:t> </a:t>
            </a:r>
            <a:r>
              <a:rPr sz="2750" spc="95" dirty="0"/>
              <a:t>2010-</a:t>
            </a:r>
            <a:r>
              <a:rPr sz="2750" spc="75" dirty="0"/>
              <a:t>06-</a:t>
            </a:r>
            <a:r>
              <a:rPr sz="2750" spc="110" dirty="0"/>
              <a:t>04</a:t>
            </a:r>
            <a:r>
              <a:rPr sz="2750" dirty="0"/>
              <a:t>	and</a:t>
            </a:r>
            <a:r>
              <a:rPr sz="2750" spc="-65" dirty="0"/>
              <a:t> </a:t>
            </a:r>
            <a:r>
              <a:rPr sz="2750" spc="90" dirty="0"/>
              <a:t>2017-</a:t>
            </a:r>
            <a:r>
              <a:rPr sz="2750" spc="70" dirty="0"/>
              <a:t>03-</a:t>
            </a:r>
            <a:r>
              <a:rPr sz="2750" spc="95" dirty="0"/>
              <a:t>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324100"/>
            <a:ext cx="9772650" cy="838200"/>
            <a:chOff x="771525" y="2324100"/>
            <a:chExt cx="9772650" cy="838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495550"/>
              <a:ext cx="5591175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324100"/>
              <a:ext cx="2743200" cy="838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tabLst>
                <a:tab pos="68897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their 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04/06/2010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20/03/2017.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GROUP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groups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results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195" dirty="0">
                <a:latin typeface="Microsoft Sans Serif"/>
                <a:cs typeface="Microsoft Sans Serif"/>
              </a:rPr>
              <a:t>ORDER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00" dirty="0">
                <a:latin typeface="Microsoft Sans Serif"/>
                <a:cs typeface="Microsoft Sans Serif"/>
              </a:rPr>
              <a:t>DESC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results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decreasing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25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40" dirty="0"/>
              <a:t> </a:t>
            </a:r>
            <a:r>
              <a:rPr dirty="0"/>
              <a:t>map</a:t>
            </a:r>
            <a:r>
              <a:rPr spc="-35" dirty="0"/>
              <a:t> </a:t>
            </a:r>
            <a:r>
              <a:rPr spc="760" dirty="0"/>
              <a:t>–</a:t>
            </a:r>
            <a:r>
              <a:rPr spc="-145" dirty="0"/>
              <a:t> </a:t>
            </a:r>
            <a:r>
              <a:rPr spc="-45" dirty="0"/>
              <a:t>Ground</a:t>
            </a:r>
            <a:r>
              <a:rPr spc="-105" dirty="0"/>
              <a:t> </a:t>
            </a:r>
            <a:r>
              <a:rPr spc="-10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-2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35" dirty="0"/>
              <a:t> </a:t>
            </a:r>
            <a:r>
              <a:rPr dirty="0"/>
              <a:t>map</a:t>
            </a:r>
            <a:r>
              <a:rPr spc="-35" dirty="0"/>
              <a:t> </a:t>
            </a:r>
            <a:r>
              <a:rPr spc="760" dirty="0"/>
              <a:t>–</a:t>
            </a:r>
            <a:r>
              <a:rPr spc="-150" dirty="0"/>
              <a:t> </a:t>
            </a:r>
            <a:r>
              <a:rPr spc="-10" dirty="0"/>
              <a:t>Color</a:t>
            </a:r>
            <a:r>
              <a:rPr spc="-114" dirty="0"/>
              <a:t> </a:t>
            </a:r>
            <a:r>
              <a:rPr spc="-50" dirty="0"/>
              <a:t>Labeled</a:t>
            </a:r>
            <a:r>
              <a:rPr spc="-150" dirty="0"/>
              <a:t> </a:t>
            </a:r>
            <a:r>
              <a:rPr spc="-5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/>
              <a:t>Folium</a:t>
            </a:r>
            <a:r>
              <a:rPr sz="2750" spc="-80" dirty="0"/>
              <a:t> </a:t>
            </a:r>
            <a:r>
              <a:rPr sz="2750" dirty="0"/>
              <a:t>Map</a:t>
            </a:r>
            <a:r>
              <a:rPr sz="2750" spc="40" dirty="0"/>
              <a:t> </a:t>
            </a:r>
            <a:r>
              <a:rPr sz="2750" spc="580" dirty="0"/>
              <a:t>–</a:t>
            </a:r>
            <a:r>
              <a:rPr sz="2750" spc="-5" dirty="0"/>
              <a:t> </a:t>
            </a:r>
            <a:r>
              <a:rPr sz="2750" spc="-65" dirty="0"/>
              <a:t>Distances</a:t>
            </a:r>
            <a:r>
              <a:rPr sz="2750" spc="20" dirty="0"/>
              <a:t> </a:t>
            </a:r>
            <a:r>
              <a:rPr sz="2750" dirty="0"/>
              <a:t>between</a:t>
            </a:r>
            <a:r>
              <a:rPr sz="2750" spc="-20" dirty="0"/>
              <a:t> </a:t>
            </a:r>
            <a:r>
              <a:rPr sz="2750" spc="-280" dirty="0"/>
              <a:t>CCAFS</a:t>
            </a:r>
            <a:r>
              <a:rPr sz="2750" spc="100" dirty="0"/>
              <a:t> </a:t>
            </a:r>
            <a:r>
              <a:rPr sz="2750" spc="-200" dirty="0"/>
              <a:t>SLC-</a:t>
            </a:r>
            <a:r>
              <a:rPr sz="2750" spc="135" dirty="0"/>
              <a:t>40</a:t>
            </a:r>
            <a:r>
              <a:rPr sz="2750" dirty="0"/>
              <a:t> and</a:t>
            </a:r>
            <a:r>
              <a:rPr sz="2750" spc="40" dirty="0"/>
              <a:t> </a:t>
            </a:r>
            <a:r>
              <a:rPr sz="2750" dirty="0"/>
              <a:t>its</a:t>
            </a:r>
            <a:r>
              <a:rPr sz="2750" spc="-50" dirty="0"/>
              <a:t> </a:t>
            </a:r>
            <a:r>
              <a:rPr sz="2750" spc="-10" dirty="0"/>
              <a:t>proximities</a:t>
            </a:r>
            <a:endParaRPr sz="2750"/>
          </a:p>
        </p:txBody>
      </p:sp>
      <p:grpSp>
        <p:nvGrpSpPr>
          <p:cNvPr id="5" name="object 5"/>
          <p:cNvGrpSpPr/>
          <p:nvPr/>
        </p:nvGrpSpPr>
        <p:grpSpPr>
          <a:xfrm>
            <a:off x="771525" y="1466850"/>
            <a:ext cx="11115675" cy="3209925"/>
            <a:chOff x="771525" y="1466850"/>
            <a:chExt cx="11115675" cy="3209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1714500"/>
              <a:ext cx="4562475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3067050"/>
              <a:ext cx="4562475" cy="1295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275" y="1466850"/>
              <a:ext cx="2562225" cy="32099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725" y="1990725"/>
              <a:ext cx="3419475" cy="1733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84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Dashboard</a:t>
            </a:r>
            <a:r>
              <a:rPr dirty="0"/>
              <a:t> </a:t>
            </a:r>
            <a:r>
              <a:rPr spc="760" dirty="0"/>
              <a:t>–</a:t>
            </a:r>
            <a:r>
              <a:rPr spc="-110" dirty="0"/>
              <a:t> </a:t>
            </a:r>
            <a:r>
              <a:rPr dirty="0"/>
              <a:t>Total</a:t>
            </a:r>
            <a:r>
              <a:rPr spc="-70" dirty="0"/>
              <a:t> </a:t>
            </a:r>
            <a:r>
              <a:rPr spc="-160" dirty="0"/>
              <a:t>success</a:t>
            </a:r>
            <a:r>
              <a:rPr spc="65" dirty="0"/>
              <a:t> </a:t>
            </a:r>
            <a:r>
              <a:rPr dirty="0"/>
              <a:t>by</a:t>
            </a:r>
            <a:r>
              <a:rPr spc="-114" dirty="0"/>
              <a:t> </a:t>
            </a:r>
            <a:r>
              <a:rPr spc="-4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69550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 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says</a:t>
            </a:r>
            <a:r>
              <a:rPr sz="1800" spc="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explained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interesting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 characteristics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40" dirty="0"/>
              <a:t>Dashboard</a:t>
            </a:r>
            <a:r>
              <a:rPr sz="3050" spc="-95" dirty="0"/>
              <a:t> </a:t>
            </a:r>
            <a:r>
              <a:rPr sz="3050" spc="645" dirty="0"/>
              <a:t>–</a:t>
            </a:r>
            <a:r>
              <a:rPr sz="3050" spc="35" dirty="0"/>
              <a:t> </a:t>
            </a:r>
            <a:r>
              <a:rPr sz="3050" spc="-20" dirty="0"/>
              <a:t>Total</a:t>
            </a:r>
            <a:r>
              <a:rPr sz="3050" spc="-55" dirty="0"/>
              <a:t> </a:t>
            </a:r>
            <a:r>
              <a:rPr sz="3050" spc="-130" dirty="0"/>
              <a:t>success</a:t>
            </a:r>
            <a:r>
              <a:rPr sz="3050" spc="5" dirty="0"/>
              <a:t> </a:t>
            </a:r>
            <a:r>
              <a:rPr sz="3050" spc="-75" dirty="0"/>
              <a:t>launches</a:t>
            </a:r>
            <a:r>
              <a:rPr sz="3050" dirty="0"/>
              <a:t> for</a:t>
            </a:r>
            <a:r>
              <a:rPr sz="3050" spc="-70" dirty="0"/>
              <a:t> </a:t>
            </a:r>
            <a:r>
              <a:rPr sz="3050" spc="-20" dirty="0"/>
              <a:t>Site</a:t>
            </a:r>
            <a:r>
              <a:rPr sz="3050" spc="30" dirty="0"/>
              <a:t> </a:t>
            </a:r>
            <a:r>
              <a:rPr sz="3050" spc="-360" dirty="0"/>
              <a:t>KSC</a:t>
            </a:r>
            <a:r>
              <a:rPr sz="3050" spc="95" dirty="0"/>
              <a:t> </a:t>
            </a:r>
            <a:r>
              <a:rPr sz="3050" spc="-145" dirty="0"/>
              <a:t>LC-</a:t>
            </a:r>
            <a:r>
              <a:rPr sz="3050" spc="35" dirty="0"/>
              <a:t>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3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7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20" dirty="0"/>
              <a:t>Dashboard</a:t>
            </a:r>
            <a:r>
              <a:rPr sz="1850" spc="114" dirty="0"/>
              <a:t> </a:t>
            </a:r>
            <a:r>
              <a:rPr sz="1850" spc="395" dirty="0"/>
              <a:t>–</a:t>
            </a:r>
            <a:r>
              <a:rPr sz="1850" spc="-25" dirty="0"/>
              <a:t> </a:t>
            </a:r>
            <a:r>
              <a:rPr sz="1850" spc="-40" dirty="0"/>
              <a:t>Payload</a:t>
            </a:r>
            <a:r>
              <a:rPr sz="1850" spc="180" dirty="0"/>
              <a:t> </a:t>
            </a:r>
            <a:r>
              <a:rPr sz="1850" spc="-65" dirty="0"/>
              <a:t>mass</a:t>
            </a:r>
            <a:r>
              <a:rPr sz="1850" spc="10" dirty="0"/>
              <a:t> </a:t>
            </a:r>
            <a:r>
              <a:rPr sz="1850" dirty="0"/>
              <a:t>vs</a:t>
            </a:r>
            <a:r>
              <a:rPr sz="1850" spc="5" dirty="0"/>
              <a:t> </a:t>
            </a:r>
            <a:r>
              <a:rPr sz="1850" spc="-30" dirty="0"/>
              <a:t>Outcome</a:t>
            </a:r>
            <a:r>
              <a:rPr sz="1850" spc="30" dirty="0"/>
              <a:t> </a:t>
            </a:r>
            <a:r>
              <a:rPr sz="1850" dirty="0"/>
              <a:t>for</a:t>
            </a:r>
            <a:r>
              <a:rPr sz="1850" spc="30" dirty="0"/>
              <a:t> </a:t>
            </a:r>
            <a:r>
              <a:rPr sz="1850" dirty="0"/>
              <a:t>all</a:t>
            </a:r>
            <a:r>
              <a:rPr sz="1850" spc="5" dirty="0"/>
              <a:t> </a:t>
            </a:r>
            <a:r>
              <a:rPr sz="1850" dirty="0"/>
              <a:t>sites</a:t>
            </a:r>
            <a:r>
              <a:rPr sz="1850" spc="5" dirty="0"/>
              <a:t> </a:t>
            </a:r>
            <a:r>
              <a:rPr sz="1850" dirty="0"/>
              <a:t>with</a:t>
            </a:r>
            <a:r>
              <a:rPr sz="1850" spc="50" dirty="0"/>
              <a:t> </a:t>
            </a:r>
            <a:r>
              <a:rPr sz="1850" dirty="0"/>
              <a:t>different</a:t>
            </a:r>
            <a:r>
              <a:rPr sz="1850" spc="65" dirty="0"/>
              <a:t> </a:t>
            </a:r>
            <a:r>
              <a:rPr sz="1850" spc="-10" dirty="0"/>
              <a:t>payload</a:t>
            </a:r>
            <a:r>
              <a:rPr sz="1850" spc="114" dirty="0"/>
              <a:t> </a:t>
            </a:r>
            <a:r>
              <a:rPr sz="1850" spc="-65" dirty="0"/>
              <a:t>mass</a:t>
            </a:r>
            <a:r>
              <a:rPr sz="1850" spc="10" dirty="0"/>
              <a:t> </a:t>
            </a:r>
            <a:r>
              <a:rPr sz="1850" spc="-10" dirty="0"/>
              <a:t>selected</a:t>
            </a:r>
            <a:endParaRPr sz="1850"/>
          </a:p>
        </p:txBody>
      </p:sp>
      <p:grpSp>
        <p:nvGrpSpPr>
          <p:cNvPr id="4" name="object 4"/>
          <p:cNvGrpSpPr/>
          <p:nvPr/>
        </p:nvGrpSpPr>
        <p:grpSpPr>
          <a:xfrm>
            <a:off x="1152525" y="1419225"/>
            <a:ext cx="9648825" cy="3971925"/>
            <a:chOff x="1152525" y="1419225"/>
            <a:chExt cx="9648825" cy="3971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525" y="1419225"/>
              <a:ext cx="9648825" cy="1866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5" y="3524250"/>
              <a:ext cx="9648825" cy="18669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Low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(0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5000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41</a:t>
            </a:fld>
            <a:endParaRPr spc="60" dirty="0"/>
          </a:p>
        </p:txBody>
      </p:sp>
      <p:sp>
        <p:nvSpPr>
          <p:cNvPr id="8" name="object 8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Heavy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(5000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10000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Classification</a:t>
            </a:r>
            <a:r>
              <a:rPr spc="-114" dirty="0"/>
              <a:t> </a:t>
            </a:r>
            <a:r>
              <a:rPr spc="-140" dirty="0"/>
              <a:t>Accuracy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1685925"/>
            <a:ext cx="10601325" cy="4429125"/>
            <a:chOff x="771525" y="1685925"/>
            <a:chExt cx="10601325" cy="4429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5700" y="1685925"/>
              <a:ext cx="3867150" cy="29527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67000"/>
              <a:ext cx="2343150" cy="1238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425" y="1685925"/>
              <a:ext cx="3895725" cy="29527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" y="5791200"/>
              <a:ext cx="9315450" cy="3238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could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decide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between </a:t>
            </a:r>
            <a:r>
              <a:rPr sz="1800" spc="-25" dirty="0">
                <a:latin typeface="Microsoft Sans Serif"/>
                <a:cs typeface="Microsoft Sans Serif"/>
              </a:rPr>
              <a:t>them.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 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95" dirty="0">
                <a:latin typeface="Arial"/>
                <a:cs typeface="Arial"/>
              </a:rPr>
              <a:t>Decision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tree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best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43</a:t>
            </a:fld>
            <a:endParaRPr spc="6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86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dirty="0">
                <a:latin typeface="Microsoft Sans Serif"/>
                <a:cs typeface="Microsoft Sans Serif"/>
              </a:rPr>
              <a:t>As</a:t>
            </a:r>
            <a:r>
              <a:rPr sz="2150" spc="-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1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-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accuracy</a:t>
            </a:r>
            <a:r>
              <a:rPr sz="2150" spc="-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all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equal,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confusion</a:t>
            </a:r>
            <a:r>
              <a:rPr sz="2150" spc="1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matrices</a:t>
            </a:r>
            <a:r>
              <a:rPr sz="2150" spc="-6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also </a:t>
            </a:r>
            <a:r>
              <a:rPr sz="2150" spc="-10" dirty="0">
                <a:latin typeface="Microsoft Sans Serif"/>
                <a:cs typeface="Microsoft Sans Serif"/>
              </a:rPr>
              <a:t>identical.</a:t>
            </a:r>
            <a:r>
              <a:rPr sz="2150" dirty="0">
                <a:latin typeface="Microsoft Sans Serif"/>
                <a:cs typeface="Microsoft Sans Serif"/>
              </a:rPr>
              <a:t>	</a:t>
            </a:r>
            <a:r>
              <a:rPr sz="2150" spc="-105" dirty="0">
                <a:latin typeface="Microsoft Sans Serif"/>
                <a:cs typeface="Microsoft Sans Serif"/>
              </a:rPr>
              <a:t>The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problem</a:t>
            </a:r>
            <a:r>
              <a:rPr sz="2150" spc="-3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of these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models</a:t>
            </a:r>
            <a:r>
              <a:rPr sz="2150" spc="-9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false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Confusion</a:t>
            </a:r>
            <a:r>
              <a:rPr spc="-135" dirty="0"/>
              <a:t> </a:t>
            </a:r>
            <a:r>
              <a:rPr spc="-35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23925" y="1752600"/>
            <a:ext cx="9458325" cy="4114800"/>
            <a:chOff x="923925" y="1752600"/>
            <a:chExt cx="9458325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050" y="4114800"/>
              <a:ext cx="2743200" cy="1543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1752600"/>
              <a:ext cx="2590800" cy="2000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5" y="1752600"/>
              <a:ext cx="2590800" cy="2000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3867150"/>
              <a:ext cx="2590800" cy="2000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5" y="3867150"/>
              <a:ext cx="2590800" cy="20002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44</a:t>
            </a:fld>
            <a:endParaRPr spc="60" dirty="0"/>
          </a:p>
        </p:txBody>
      </p:sp>
      <p:sp>
        <p:nvSpPr>
          <p:cNvPr id="11" name="object 11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kNN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Decision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SVM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45" dirty="0"/>
              <a:t>mission</a:t>
            </a:r>
            <a:r>
              <a:rPr spc="-90" dirty="0"/>
              <a:t> </a:t>
            </a:r>
            <a:r>
              <a:rPr spc="-40" dirty="0"/>
              <a:t>can</a:t>
            </a:r>
            <a:r>
              <a:rPr spc="20" dirty="0"/>
              <a:t> </a:t>
            </a:r>
            <a:r>
              <a:rPr dirty="0"/>
              <a:t>be</a:t>
            </a:r>
            <a:r>
              <a:rPr spc="-60" dirty="0"/>
              <a:t> </a:t>
            </a:r>
            <a:r>
              <a:rPr spc="-40" dirty="0"/>
              <a:t>explained</a:t>
            </a:r>
            <a:r>
              <a:rPr spc="-80" dirty="0"/>
              <a:t> </a:t>
            </a:r>
            <a:r>
              <a:rPr dirty="0"/>
              <a:t>by</a:t>
            </a:r>
            <a:r>
              <a:rPr spc="5" dirty="0"/>
              <a:t> </a:t>
            </a:r>
            <a:r>
              <a:rPr spc="-60" dirty="0"/>
              <a:t>several</a:t>
            </a:r>
            <a:r>
              <a:rPr spc="25" dirty="0"/>
              <a:t> </a:t>
            </a:r>
            <a:r>
              <a:rPr spc="-25" dirty="0"/>
              <a:t>factors</a:t>
            </a:r>
            <a:r>
              <a:rPr spc="-30" dirty="0"/>
              <a:t> </a:t>
            </a:r>
            <a:r>
              <a:rPr spc="-55" dirty="0"/>
              <a:t>such</a:t>
            </a:r>
            <a:r>
              <a:rPr spc="-50" dirty="0"/>
              <a:t> </a:t>
            </a:r>
            <a:r>
              <a:rPr spc="-105" dirty="0"/>
              <a:t>as</a:t>
            </a:r>
            <a:r>
              <a:rPr spc="-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dirty="0"/>
              <a:t>site,</a:t>
            </a:r>
            <a:r>
              <a:rPr spc="9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25" dirty="0"/>
              <a:t>and </a:t>
            </a:r>
            <a:r>
              <a:rPr spc="-50" dirty="0"/>
              <a:t>especially</a:t>
            </a:r>
            <a:r>
              <a:rPr spc="-105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30" dirty="0"/>
              <a:t>number</a:t>
            </a:r>
            <a:r>
              <a:rPr spc="-9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30" dirty="0"/>
              <a:t>previous</a:t>
            </a:r>
            <a:r>
              <a:rPr spc="-35" dirty="0"/>
              <a:t> </a:t>
            </a:r>
            <a:r>
              <a:rPr spc="-70" dirty="0"/>
              <a:t>launches.</a:t>
            </a:r>
            <a:r>
              <a:rPr spc="-145" dirty="0"/>
              <a:t> </a:t>
            </a:r>
            <a:r>
              <a:rPr spc="-55" dirty="0"/>
              <a:t>Indeed,</a:t>
            </a:r>
            <a:r>
              <a:rPr spc="-70" dirty="0"/>
              <a:t> </a:t>
            </a:r>
            <a:r>
              <a:rPr dirty="0"/>
              <a:t>we </a:t>
            </a:r>
            <a:r>
              <a:rPr spc="-80" dirty="0"/>
              <a:t>can</a:t>
            </a:r>
            <a:r>
              <a:rPr spc="-35" dirty="0"/>
              <a:t> </a:t>
            </a:r>
            <a:r>
              <a:rPr spc="-90" dirty="0"/>
              <a:t>assume</a:t>
            </a:r>
            <a:r>
              <a:rPr spc="-30" dirty="0"/>
              <a:t> </a:t>
            </a:r>
            <a:r>
              <a:rPr dirty="0"/>
              <a:t>that</a:t>
            </a:r>
            <a:r>
              <a:rPr spc="-55" dirty="0"/>
              <a:t> </a:t>
            </a:r>
            <a:r>
              <a:rPr dirty="0"/>
              <a:t>there </a:t>
            </a:r>
            <a:r>
              <a:rPr spc="-70" dirty="0"/>
              <a:t>has</a:t>
            </a:r>
            <a:r>
              <a:rPr spc="-35" dirty="0"/>
              <a:t> </a:t>
            </a:r>
            <a:r>
              <a:rPr spc="-20" dirty="0"/>
              <a:t>been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gain</a:t>
            </a:r>
            <a:r>
              <a:rPr spc="-55" dirty="0"/>
              <a:t> </a:t>
            </a:r>
            <a:r>
              <a:rPr spc="-25" dirty="0"/>
              <a:t>in </a:t>
            </a:r>
            <a:r>
              <a:rPr spc="-30" dirty="0"/>
              <a:t>knowledge</a:t>
            </a:r>
            <a:r>
              <a:rPr spc="-105" dirty="0"/>
              <a:t> </a:t>
            </a:r>
            <a:r>
              <a:rPr spc="-35" dirty="0"/>
              <a:t>between</a:t>
            </a:r>
            <a:r>
              <a:rPr spc="-70" dirty="0"/>
              <a:t> </a:t>
            </a:r>
            <a:r>
              <a:rPr spc="-65" dirty="0"/>
              <a:t>launches</a:t>
            </a:r>
            <a:r>
              <a:rPr spc="-75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spc="-20" dirty="0"/>
              <a:t>allowed</a:t>
            </a:r>
            <a:r>
              <a:rPr spc="-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go</a:t>
            </a:r>
            <a:r>
              <a:rPr spc="5" dirty="0"/>
              <a:t> </a:t>
            </a:r>
            <a:r>
              <a:rPr dirty="0"/>
              <a:t>from</a:t>
            </a:r>
            <a:r>
              <a:rPr spc="4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spc="-20" dirty="0"/>
              <a:t>failure</a:t>
            </a:r>
            <a:r>
              <a:rPr spc="-45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10" dirty="0"/>
              <a:t>success.</a:t>
            </a: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dirty="0"/>
              <a:t>orbits</a:t>
            </a:r>
            <a:r>
              <a:rPr spc="-8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best</a:t>
            </a:r>
            <a:r>
              <a:rPr spc="-40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spc="-20" dirty="0"/>
              <a:t>rates</a:t>
            </a:r>
            <a:r>
              <a:rPr spc="40" dirty="0"/>
              <a:t> </a:t>
            </a:r>
            <a:r>
              <a:rPr spc="-10" dirty="0"/>
              <a:t>are</a:t>
            </a:r>
            <a:r>
              <a:rPr spc="75" dirty="0"/>
              <a:t> </a:t>
            </a:r>
            <a:r>
              <a:rPr spc="-190" dirty="0"/>
              <a:t>GEO,</a:t>
            </a:r>
            <a:r>
              <a:rPr spc="70" dirty="0"/>
              <a:t> </a:t>
            </a:r>
            <a:r>
              <a:rPr spc="-155" dirty="0"/>
              <a:t>HEO,</a:t>
            </a:r>
            <a:r>
              <a:rPr spc="-70" dirty="0"/>
              <a:t> </a:t>
            </a:r>
            <a:r>
              <a:rPr spc="-185" dirty="0"/>
              <a:t>SSO,</a:t>
            </a:r>
            <a:r>
              <a:rPr spc="5" dirty="0"/>
              <a:t> </a:t>
            </a:r>
            <a:r>
              <a:rPr spc="-155" dirty="0"/>
              <a:t>ES-</a:t>
            </a:r>
            <a:r>
              <a:rPr spc="-25" dirty="0"/>
              <a:t>L1.</a:t>
            </a: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solidFill>
                  <a:srgbClr val="292929"/>
                </a:solidFill>
              </a:rPr>
              <a:t>Depending</a:t>
            </a:r>
            <a:r>
              <a:rPr spc="-14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on</a:t>
            </a:r>
            <a:r>
              <a:rPr spc="-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orbits,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spc="-95" dirty="0">
                <a:solidFill>
                  <a:srgbClr val="292929"/>
                </a:solidFill>
              </a:rPr>
              <a:t>mass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spc="-80" dirty="0">
                <a:solidFill>
                  <a:srgbClr val="292929"/>
                </a:solidFill>
              </a:rPr>
              <a:t>can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</a:t>
            </a:r>
            <a:r>
              <a:rPr spc="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criterion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to</a:t>
            </a:r>
            <a:r>
              <a:rPr spc="75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take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into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spc="-45" dirty="0">
                <a:solidFill>
                  <a:srgbClr val="292929"/>
                </a:solidFill>
              </a:rPr>
              <a:t>account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for</a:t>
            </a:r>
            <a:r>
              <a:rPr spc="7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90" dirty="0">
                <a:solidFill>
                  <a:srgbClr val="292929"/>
                </a:solidFill>
              </a:rPr>
              <a:t>success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of</a:t>
            </a:r>
            <a:r>
              <a:rPr spc="35" dirty="0">
                <a:solidFill>
                  <a:srgbClr val="292929"/>
                </a:solidFill>
              </a:rPr>
              <a:t> </a:t>
            </a:r>
            <a:r>
              <a:rPr spc="-50" dirty="0">
                <a:solidFill>
                  <a:srgbClr val="292929"/>
                </a:solidFill>
              </a:rPr>
              <a:t>a </a:t>
            </a:r>
            <a:r>
              <a:rPr spc="-45" dirty="0">
                <a:solidFill>
                  <a:srgbClr val="292929"/>
                </a:solidFill>
              </a:rPr>
              <a:t>mission.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120" dirty="0">
                <a:solidFill>
                  <a:srgbClr val="292929"/>
                </a:solidFill>
              </a:rPr>
              <a:t>Some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require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light</a:t>
            </a:r>
            <a:r>
              <a:rPr spc="-114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</a:t>
            </a:r>
            <a:r>
              <a:rPr spc="55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spc="-100" dirty="0">
                <a:solidFill>
                  <a:srgbClr val="292929"/>
                </a:solidFill>
              </a:rPr>
              <a:t>mass.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But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generally</a:t>
            </a:r>
            <a:r>
              <a:rPr spc="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low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 perform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better</a:t>
            </a:r>
            <a:r>
              <a:rPr spc="-1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than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payloads.</a:t>
            </a: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With</a:t>
            </a:r>
            <a:r>
              <a:rPr spc="-110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20" dirty="0"/>
              <a:t>current</a:t>
            </a:r>
            <a:r>
              <a:rPr spc="-75" dirty="0"/>
              <a:t> </a:t>
            </a:r>
            <a:r>
              <a:rPr spc="-20" dirty="0"/>
              <a:t>data,</a:t>
            </a:r>
            <a:r>
              <a:rPr spc="-4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25" dirty="0"/>
              <a:t>cannot</a:t>
            </a:r>
            <a:r>
              <a:rPr spc="-65" dirty="0"/>
              <a:t> </a:t>
            </a:r>
            <a:r>
              <a:rPr spc="-40" dirty="0"/>
              <a:t>explain</a:t>
            </a:r>
            <a:r>
              <a:rPr spc="-75" dirty="0"/>
              <a:t> </a:t>
            </a:r>
            <a:r>
              <a:rPr dirty="0"/>
              <a:t>why</a:t>
            </a:r>
            <a:r>
              <a:rPr spc="-10" dirty="0"/>
              <a:t> </a:t>
            </a:r>
            <a:r>
              <a:rPr spc="-75" dirty="0"/>
              <a:t>some</a:t>
            </a:r>
            <a:r>
              <a:rPr spc="-45" dirty="0"/>
              <a:t> </a:t>
            </a:r>
            <a:r>
              <a:rPr spc="-40" dirty="0"/>
              <a:t>launch</a:t>
            </a:r>
            <a:r>
              <a:rPr spc="-60" dirty="0"/>
              <a:t> </a:t>
            </a:r>
            <a:r>
              <a:rPr spc="-20" dirty="0"/>
              <a:t>sites</a:t>
            </a:r>
            <a:r>
              <a:rPr spc="-45" dirty="0"/>
              <a:t> </a:t>
            </a:r>
            <a:r>
              <a:rPr spc="-35" dirty="0"/>
              <a:t>are</a:t>
            </a:r>
            <a:r>
              <a:rPr spc="-10" dirty="0"/>
              <a:t> </a:t>
            </a:r>
            <a:r>
              <a:rPr dirty="0"/>
              <a:t>better</a:t>
            </a:r>
            <a:r>
              <a:rPr spc="-30" dirty="0"/>
              <a:t> </a:t>
            </a:r>
            <a:r>
              <a:rPr dirty="0"/>
              <a:t>than</a:t>
            </a:r>
            <a:r>
              <a:rPr spc="-60" dirty="0"/>
              <a:t> </a:t>
            </a:r>
            <a:r>
              <a:rPr spc="-20" dirty="0"/>
              <a:t>others</a:t>
            </a:r>
            <a:r>
              <a:rPr spc="-45" dirty="0"/>
              <a:t> </a:t>
            </a:r>
            <a:r>
              <a:rPr spc="-195" dirty="0"/>
              <a:t>(KSC</a:t>
            </a:r>
            <a:r>
              <a:rPr spc="75" dirty="0"/>
              <a:t> </a:t>
            </a:r>
            <a:r>
              <a:rPr spc="-80" dirty="0"/>
              <a:t>LC-</a:t>
            </a:r>
            <a:r>
              <a:rPr dirty="0"/>
              <a:t>39A</a:t>
            </a:r>
            <a:r>
              <a:rPr spc="-70" dirty="0"/>
              <a:t> </a:t>
            </a:r>
            <a:r>
              <a:rPr spc="-25" dirty="0"/>
              <a:t>is </a:t>
            </a:r>
            <a:r>
              <a:rPr dirty="0"/>
              <a:t>the</a:t>
            </a:r>
            <a:r>
              <a:rPr spc="-120" dirty="0"/>
              <a:t> </a:t>
            </a:r>
            <a:r>
              <a:rPr dirty="0"/>
              <a:t>best</a:t>
            </a:r>
            <a:r>
              <a:rPr spc="-80" dirty="0"/>
              <a:t> </a:t>
            </a:r>
            <a:r>
              <a:rPr spc="-60" dirty="0"/>
              <a:t>launch </a:t>
            </a:r>
            <a:r>
              <a:rPr spc="-40" dirty="0"/>
              <a:t>site).</a:t>
            </a:r>
            <a:r>
              <a:rPr spc="-8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get</a:t>
            </a:r>
            <a:r>
              <a:rPr spc="-5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65" dirty="0"/>
              <a:t>answer</a:t>
            </a:r>
            <a:r>
              <a:rPr spc="-5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20" dirty="0"/>
              <a:t>problem,</a:t>
            </a:r>
            <a:r>
              <a:rPr spc="-35" dirty="0"/>
              <a:t> </a:t>
            </a:r>
            <a:r>
              <a:rPr dirty="0"/>
              <a:t>we could</a:t>
            </a:r>
            <a:r>
              <a:rPr spc="-35" dirty="0"/>
              <a:t> </a:t>
            </a:r>
            <a:r>
              <a:rPr dirty="0"/>
              <a:t>obtain</a:t>
            </a:r>
            <a:r>
              <a:rPr spc="-55" dirty="0"/>
              <a:t> </a:t>
            </a:r>
            <a:r>
              <a:rPr spc="-40" dirty="0"/>
              <a:t>atmospheric</a:t>
            </a:r>
            <a:r>
              <a:rPr spc="-75" dirty="0"/>
              <a:t> </a:t>
            </a:r>
            <a:r>
              <a:rPr dirty="0"/>
              <a:t>or</a:t>
            </a:r>
            <a:r>
              <a:rPr spc="-20" dirty="0"/>
              <a:t> </a:t>
            </a:r>
            <a:r>
              <a:rPr dirty="0"/>
              <a:t>other</a:t>
            </a:r>
            <a:r>
              <a:rPr spc="50" dirty="0"/>
              <a:t> </a:t>
            </a:r>
            <a:r>
              <a:rPr spc="-10" dirty="0"/>
              <a:t>relevant data.</a:t>
            </a: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For</a:t>
            </a:r>
            <a:r>
              <a:rPr spc="-110" dirty="0"/>
              <a:t> </a:t>
            </a:r>
            <a:r>
              <a:rPr dirty="0"/>
              <a:t>this</a:t>
            </a:r>
            <a:r>
              <a:rPr spc="-70" dirty="0"/>
              <a:t> </a:t>
            </a:r>
            <a:r>
              <a:rPr spc="-35" dirty="0"/>
              <a:t>dataset,</a:t>
            </a:r>
            <a:r>
              <a:rPr spc="-8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65" dirty="0"/>
              <a:t>choose</a:t>
            </a:r>
            <a:r>
              <a:rPr spc="-5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70" dirty="0"/>
              <a:t>Tree</a:t>
            </a:r>
            <a:r>
              <a:rPr spc="55" dirty="0"/>
              <a:t> </a:t>
            </a:r>
            <a:r>
              <a:rPr dirty="0"/>
              <a:t>Algorithm</a:t>
            </a:r>
            <a:r>
              <a:rPr spc="15" dirty="0"/>
              <a:t> </a:t>
            </a:r>
            <a:r>
              <a:rPr spc="-100" dirty="0"/>
              <a:t>as</a:t>
            </a:r>
            <a:r>
              <a:rPr spc="-20" dirty="0"/>
              <a:t> </a:t>
            </a:r>
            <a:r>
              <a:rPr dirty="0"/>
              <a:t>the best</a:t>
            </a:r>
            <a:r>
              <a:rPr spc="-60" dirty="0"/>
              <a:t> </a:t>
            </a:r>
            <a:r>
              <a:rPr spc="-20" dirty="0"/>
              <a:t>model</a:t>
            </a:r>
            <a:r>
              <a:rPr spc="-60" dirty="0"/>
              <a:t> even</a:t>
            </a:r>
            <a:r>
              <a:rPr spc="15" dirty="0"/>
              <a:t> </a:t>
            </a:r>
            <a:r>
              <a:rPr dirty="0"/>
              <a:t>if</a:t>
            </a:r>
            <a:r>
              <a:rPr spc="2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test</a:t>
            </a:r>
            <a:r>
              <a:rPr spc="-75" dirty="0"/>
              <a:t> </a:t>
            </a:r>
            <a:r>
              <a:rPr spc="-10" dirty="0"/>
              <a:t>accuracy </a:t>
            </a:r>
            <a:r>
              <a:rPr spc="-35" dirty="0"/>
              <a:t>between</a:t>
            </a:r>
            <a:r>
              <a:rPr spc="-85" dirty="0"/>
              <a:t> </a:t>
            </a:r>
            <a:r>
              <a:rPr dirty="0"/>
              <a:t>all</a:t>
            </a:r>
            <a:r>
              <a:rPr spc="-5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35" dirty="0"/>
              <a:t>models</a:t>
            </a:r>
            <a:r>
              <a:rPr spc="-30" dirty="0"/>
              <a:t> </a:t>
            </a:r>
            <a:r>
              <a:rPr spc="-40" dirty="0"/>
              <a:t>used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25" dirty="0"/>
              <a:t>identical.</a:t>
            </a:r>
            <a:r>
              <a:rPr spc="-95" dirty="0"/>
              <a:t> </a:t>
            </a:r>
            <a:r>
              <a:rPr spc="-150" dirty="0"/>
              <a:t>We</a:t>
            </a:r>
            <a:r>
              <a:rPr spc="35" dirty="0"/>
              <a:t> </a:t>
            </a:r>
            <a:r>
              <a:rPr spc="-65" dirty="0"/>
              <a:t>choose</a:t>
            </a:r>
            <a:r>
              <a:rPr spc="-55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95" dirty="0"/>
              <a:t>Tree</a:t>
            </a:r>
            <a:r>
              <a:rPr dirty="0"/>
              <a:t> Algorithm</a:t>
            </a:r>
            <a:r>
              <a:rPr spc="45" dirty="0"/>
              <a:t> </a:t>
            </a:r>
            <a:r>
              <a:rPr spc="-75" dirty="0"/>
              <a:t>because</a:t>
            </a:r>
            <a:r>
              <a:rPr spc="-45" dirty="0"/>
              <a:t> </a:t>
            </a:r>
            <a:r>
              <a:rPr spc="55" dirty="0"/>
              <a:t>it</a:t>
            </a:r>
            <a:r>
              <a:rPr spc="-50" dirty="0"/>
              <a:t> </a:t>
            </a:r>
            <a:r>
              <a:rPr spc="-40" dirty="0"/>
              <a:t>has</a:t>
            </a:r>
            <a:r>
              <a:rPr spc="3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10" dirty="0"/>
              <a:t>better </a:t>
            </a:r>
            <a:r>
              <a:rPr dirty="0"/>
              <a:t>train</a:t>
            </a:r>
            <a:r>
              <a:rPr spc="15" dirty="0"/>
              <a:t> </a:t>
            </a:r>
            <a:r>
              <a:rPr spc="-10" dirty="0"/>
              <a:t>accuracy.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cs typeface="IBM Plex Mono SemiBold" panose="020B0709050203000203" pitchFamily="49" charset="0"/>
              </a:rPr>
              <a:t>Appendix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  <a:cs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60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Web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699135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1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593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810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API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rocket,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8600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1156335" algn="l"/>
              </a:tabLst>
            </a:pPr>
            <a:r>
              <a:rPr sz="1400" spc="-75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Space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X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90" dirty="0">
                <a:latin typeface="Microsoft Sans Serif"/>
                <a:cs typeface="Microsoft Sans Serif"/>
              </a:rPr>
              <a:t>REST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API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50" dirty="0">
                <a:latin typeface="Microsoft Sans Serif"/>
                <a:cs typeface="Microsoft Sans Serif"/>
              </a:rPr>
              <a:t>URL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webscrapping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Wikipedia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landing,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155" dirty="0">
                <a:latin typeface="Microsoft Sans Serif"/>
                <a:cs typeface="Microsoft Sans Serif"/>
              </a:rPr>
              <a:t>URL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151251"/>
            <a:ext cx="2289175" cy="841375"/>
            <a:chOff x="3675126" y="3151251"/>
            <a:chExt cx="2289175" cy="8413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94476" y="3151251"/>
            <a:ext cx="2193925" cy="841375"/>
            <a:chOff x="6094476" y="3151251"/>
            <a:chExt cx="2193925" cy="841375"/>
          </a:xfrm>
        </p:grpSpPr>
        <p:sp>
          <p:nvSpPr>
            <p:cNvPr id="17" name="object 17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225" algn="ctr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JSON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0476" y="3151251"/>
            <a:ext cx="2089150" cy="841375"/>
            <a:chOff x="8380476" y="3151251"/>
            <a:chExt cx="2089150" cy="841375"/>
          </a:xfrm>
        </p:grpSpPr>
        <p:sp>
          <p:nvSpPr>
            <p:cNvPr id="23" name="object 23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61500" y="3219767"/>
            <a:ext cx="82232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508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export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29" name="object 29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1750" indent="13335" algn="ctr">
              <a:lnSpc>
                <a:spcPct val="100600"/>
              </a:lnSpc>
              <a:spcBef>
                <a:spcPts val="1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3" name="object 33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699634" y="5504179"/>
            <a:ext cx="104457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with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37" name="object 37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1" name="object 41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608566" y="5610859"/>
            <a:ext cx="50736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Export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98926" y="5580126"/>
            <a:ext cx="5680075" cy="527050"/>
            <a:chOff x="3598926" y="5580126"/>
            <a:chExt cx="5680075" cy="527050"/>
          </a:xfrm>
        </p:grpSpPr>
        <p:sp>
          <p:nvSpPr>
            <p:cNvPr id="45" name="object 45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75" dirty="0"/>
              <a:t> </a:t>
            </a:r>
            <a:r>
              <a:rPr spc="-35" dirty="0"/>
              <a:t>Collection</a:t>
            </a:r>
            <a:r>
              <a:rPr spc="-30" dirty="0"/>
              <a:t> </a:t>
            </a:r>
            <a:r>
              <a:rPr spc="760" dirty="0"/>
              <a:t>–</a:t>
            </a:r>
            <a:r>
              <a:rPr spc="-10" dirty="0"/>
              <a:t> </a:t>
            </a:r>
            <a:r>
              <a:rPr spc="-220" dirty="0"/>
              <a:t>SpaceX</a:t>
            </a:r>
            <a:r>
              <a:rPr spc="-25" dirty="0"/>
              <a:t> </a:t>
            </a:r>
            <a:r>
              <a:rPr spc="-120" dirty="0"/>
              <a:t>API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1981200"/>
            <a:ext cx="10896600" cy="3800475"/>
            <a:chOff x="771525" y="1981200"/>
            <a:chExt cx="10896600" cy="3800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114550"/>
              <a:ext cx="2847975" cy="257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50" y="5095875"/>
              <a:ext cx="1914525" cy="685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925" y="3571875"/>
              <a:ext cx="2743200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5200650"/>
              <a:ext cx="2743200" cy="114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33575" y="2028824"/>
              <a:ext cx="8295640" cy="3486150"/>
            </a:xfrm>
            <a:custGeom>
              <a:avLst/>
              <a:gdLst/>
              <a:ahLst/>
              <a:cxnLst/>
              <a:rect l="l" t="t" r="r" b="b"/>
              <a:pathLst>
                <a:path w="8295640" h="3486150">
                  <a:moveTo>
                    <a:pt x="85725" y="2624074"/>
                  </a:moveTo>
                  <a:lnTo>
                    <a:pt x="57150" y="2624074"/>
                  </a:lnTo>
                  <a:lnTo>
                    <a:pt x="57150" y="1928749"/>
                  </a:lnTo>
                  <a:lnTo>
                    <a:pt x="28575" y="1928749"/>
                  </a:lnTo>
                  <a:lnTo>
                    <a:pt x="28575" y="2624074"/>
                  </a:lnTo>
                  <a:lnTo>
                    <a:pt x="0" y="2624074"/>
                  </a:lnTo>
                  <a:lnTo>
                    <a:pt x="42926" y="2709799"/>
                  </a:lnTo>
                  <a:lnTo>
                    <a:pt x="78549" y="2638425"/>
                  </a:lnTo>
                  <a:lnTo>
                    <a:pt x="85725" y="2624074"/>
                  </a:lnTo>
                  <a:close/>
                </a:path>
                <a:path w="8295640" h="3486150">
                  <a:moveTo>
                    <a:pt x="85725" y="976249"/>
                  </a:moveTo>
                  <a:lnTo>
                    <a:pt x="57150" y="976249"/>
                  </a:lnTo>
                  <a:lnTo>
                    <a:pt x="57150" y="395224"/>
                  </a:lnTo>
                  <a:lnTo>
                    <a:pt x="28575" y="395224"/>
                  </a:lnTo>
                  <a:lnTo>
                    <a:pt x="28575" y="976249"/>
                  </a:lnTo>
                  <a:lnTo>
                    <a:pt x="0" y="976249"/>
                  </a:lnTo>
                  <a:lnTo>
                    <a:pt x="42926" y="1061974"/>
                  </a:lnTo>
                  <a:lnTo>
                    <a:pt x="78549" y="990600"/>
                  </a:lnTo>
                  <a:lnTo>
                    <a:pt x="85725" y="976249"/>
                  </a:lnTo>
                  <a:close/>
                </a:path>
                <a:path w="8295640" h="3486150">
                  <a:moveTo>
                    <a:pt x="2757424" y="1652651"/>
                  </a:moveTo>
                  <a:lnTo>
                    <a:pt x="2728760" y="1638300"/>
                  </a:lnTo>
                  <a:lnTo>
                    <a:pt x="2671699" y="1609725"/>
                  </a:lnTo>
                  <a:lnTo>
                    <a:pt x="2671699" y="1638300"/>
                  </a:lnTo>
                  <a:lnTo>
                    <a:pt x="1876425" y="1638300"/>
                  </a:lnTo>
                  <a:lnTo>
                    <a:pt x="1876425" y="3457575"/>
                  </a:lnTo>
                  <a:lnTo>
                    <a:pt x="1024001" y="3457575"/>
                  </a:lnTo>
                  <a:lnTo>
                    <a:pt x="1024001" y="3486150"/>
                  </a:lnTo>
                  <a:lnTo>
                    <a:pt x="1905000" y="3486150"/>
                  </a:lnTo>
                  <a:lnTo>
                    <a:pt x="1905000" y="3471926"/>
                  </a:lnTo>
                  <a:lnTo>
                    <a:pt x="1905000" y="3457575"/>
                  </a:lnTo>
                  <a:lnTo>
                    <a:pt x="1905000" y="1666875"/>
                  </a:lnTo>
                  <a:lnTo>
                    <a:pt x="2671699" y="1666875"/>
                  </a:lnTo>
                  <a:lnTo>
                    <a:pt x="2671699" y="1695450"/>
                  </a:lnTo>
                  <a:lnTo>
                    <a:pt x="2728925" y="1666875"/>
                  </a:lnTo>
                  <a:lnTo>
                    <a:pt x="2757424" y="1652651"/>
                  </a:lnTo>
                  <a:close/>
                </a:path>
                <a:path w="8295640" h="3486150">
                  <a:moveTo>
                    <a:pt x="6929374" y="42799"/>
                  </a:moveTo>
                  <a:lnTo>
                    <a:pt x="6900875" y="28575"/>
                  </a:lnTo>
                  <a:lnTo>
                    <a:pt x="6843649" y="0"/>
                  </a:lnTo>
                  <a:lnTo>
                    <a:pt x="6843649" y="28575"/>
                  </a:lnTo>
                  <a:lnTo>
                    <a:pt x="6248400" y="28575"/>
                  </a:lnTo>
                  <a:lnTo>
                    <a:pt x="6248400" y="1647825"/>
                  </a:lnTo>
                  <a:lnTo>
                    <a:pt x="5595874" y="1647825"/>
                  </a:lnTo>
                  <a:lnTo>
                    <a:pt x="5595874" y="1676400"/>
                  </a:lnTo>
                  <a:lnTo>
                    <a:pt x="6276975" y="1676400"/>
                  </a:lnTo>
                  <a:lnTo>
                    <a:pt x="6276975" y="1662176"/>
                  </a:lnTo>
                  <a:lnTo>
                    <a:pt x="6276975" y="1647825"/>
                  </a:lnTo>
                  <a:lnTo>
                    <a:pt x="6276975" y="57150"/>
                  </a:lnTo>
                  <a:lnTo>
                    <a:pt x="6843649" y="57150"/>
                  </a:lnTo>
                  <a:lnTo>
                    <a:pt x="6843649" y="85725"/>
                  </a:lnTo>
                  <a:lnTo>
                    <a:pt x="6900710" y="57150"/>
                  </a:lnTo>
                  <a:lnTo>
                    <a:pt x="6929374" y="42799"/>
                  </a:lnTo>
                  <a:close/>
                </a:path>
                <a:path w="8295640" h="3486150">
                  <a:moveTo>
                    <a:pt x="8295386" y="1033018"/>
                  </a:moveTo>
                  <a:lnTo>
                    <a:pt x="8266785" y="1033322"/>
                  </a:lnTo>
                  <a:lnTo>
                    <a:pt x="8258175" y="166497"/>
                  </a:lnTo>
                  <a:lnTo>
                    <a:pt x="8229600" y="166878"/>
                  </a:lnTo>
                  <a:lnTo>
                    <a:pt x="8238210" y="1033614"/>
                  </a:lnTo>
                  <a:lnTo>
                    <a:pt x="8209661" y="1033907"/>
                  </a:lnTo>
                  <a:lnTo>
                    <a:pt x="8253349" y="1119124"/>
                  </a:lnTo>
                  <a:lnTo>
                    <a:pt x="8288121" y="1047877"/>
                  </a:lnTo>
                  <a:lnTo>
                    <a:pt x="8295386" y="1033018"/>
                  </a:lnTo>
                  <a:close/>
                </a:path>
                <a:path w="8295640" h="3486150">
                  <a:moveTo>
                    <a:pt x="8295513" y="2699893"/>
                  </a:moveTo>
                  <a:lnTo>
                    <a:pt x="8266925" y="2700197"/>
                  </a:lnTo>
                  <a:lnTo>
                    <a:pt x="8258175" y="1766697"/>
                  </a:lnTo>
                  <a:lnTo>
                    <a:pt x="8229600" y="1767078"/>
                  </a:lnTo>
                  <a:lnTo>
                    <a:pt x="8238350" y="2700490"/>
                  </a:lnTo>
                  <a:lnTo>
                    <a:pt x="8209788" y="2700782"/>
                  </a:lnTo>
                  <a:lnTo>
                    <a:pt x="8253349" y="2785999"/>
                  </a:lnTo>
                  <a:lnTo>
                    <a:pt x="8288236" y="2714752"/>
                  </a:lnTo>
                  <a:lnTo>
                    <a:pt x="8295513" y="269989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  <p:sp>
        <p:nvSpPr>
          <p:cNvPr id="13" name="object 13"/>
          <p:cNvSpPr txBox="1"/>
          <p:nvPr/>
        </p:nvSpPr>
        <p:spPr>
          <a:xfrm>
            <a:off x="774700" y="3104578"/>
            <a:ext cx="3084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Convert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JSON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Transform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dictionary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0650" y="3161728"/>
            <a:ext cx="1757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70" dirty="0"/>
              <a:t> </a:t>
            </a:r>
            <a:r>
              <a:rPr spc="-35" dirty="0"/>
              <a:t>Collection</a:t>
            </a:r>
            <a:r>
              <a:rPr spc="-4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80" dirty="0"/>
              <a:t>Scraping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925" y="2038350"/>
              <a:ext cx="2733675" cy="142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4095750"/>
              <a:ext cx="2619375" cy="1619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6325" y="5133975"/>
              <a:ext cx="2743200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85975" y="2271648"/>
              <a:ext cx="7886700" cy="3157855"/>
            </a:xfrm>
            <a:custGeom>
              <a:avLst/>
              <a:gdLst/>
              <a:ahLst/>
              <a:cxnLst/>
              <a:rect l="l" t="t" r="r" b="b"/>
              <a:pathLst>
                <a:path w="7886700" h="3157854">
                  <a:moveTo>
                    <a:pt x="85725" y="2428875"/>
                  </a:moveTo>
                  <a:lnTo>
                    <a:pt x="57150" y="2428875"/>
                  </a:lnTo>
                  <a:lnTo>
                    <a:pt x="57150" y="2076450"/>
                  </a:lnTo>
                  <a:lnTo>
                    <a:pt x="28575" y="2076450"/>
                  </a:lnTo>
                  <a:lnTo>
                    <a:pt x="28575" y="2428875"/>
                  </a:lnTo>
                  <a:lnTo>
                    <a:pt x="0" y="2428875"/>
                  </a:lnTo>
                  <a:lnTo>
                    <a:pt x="42926" y="2514600"/>
                  </a:lnTo>
                  <a:lnTo>
                    <a:pt x="78549" y="2443226"/>
                  </a:lnTo>
                  <a:lnTo>
                    <a:pt x="85725" y="2428875"/>
                  </a:lnTo>
                  <a:close/>
                </a:path>
                <a:path w="7886700" h="3157854">
                  <a:moveTo>
                    <a:pt x="85725" y="1447800"/>
                  </a:moveTo>
                  <a:lnTo>
                    <a:pt x="57150" y="1447800"/>
                  </a:lnTo>
                  <a:lnTo>
                    <a:pt x="57150" y="1000125"/>
                  </a:lnTo>
                  <a:lnTo>
                    <a:pt x="28575" y="1000125"/>
                  </a:lnTo>
                  <a:lnTo>
                    <a:pt x="28575" y="1447800"/>
                  </a:lnTo>
                  <a:lnTo>
                    <a:pt x="0" y="1447800"/>
                  </a:lnTo>
                  <a:lnTo>
                    <a:pt x="42799" y="1533525"/>
                  </a:lnTo>
                  <a:lnTo>
                    <a:pt x="78536" y="1462151"/>
                  </a:lnTo>
                  <a:lnTo>
                    <a:pt x="85725" y="1447800"/>
                  </a:lnTo>
                  <a:close/>
                </a:path>
                <a:path w="7886700" h="3157854">
                  <a:moveTo>
                    <a:pt x="85725" y="342900"/>
                  </a:moveTo>
                  <a:lnTo>
                    <a:pt x="57150" y="342900"/>
                  </a:lnTo>
                  <a:lnTo>
                    <a:pt x="57150" y="0"/>
                  </a:lnTo>
                  <a:lnTo>
                    <a:pt x="28575" y="0"/>
                  </a:lnTo>
                  <a:lnTo>
                    <a:pt x="28575" y="342900"/>
                  </a:lnTo>
                  <a:lnTo>
                    <a:pt x="0" y="342900"/>
                  </a:lnTo>
                  <a:lnTo>
                    <a:pt x="42926" y="428625"/>
                  </a:lnTo>
                  <a:lnTo>
                    <a:pt x="78549" y="357251"/>
                  </a:lnTo>
                  <a:lnTo>
                    <a:pt x="85725" y="342900"/>
                  </a:lnTo>
                  <a:close/>
                </a:path>
                <a:path w="7886700" h="3157854">
                  <a:moveTo>
                    <a:pt x="2443226" y="866775"/>
                  </a:moveTo>
                  <a:lnTo>
                    <a:pt x="2414727" y="852551"/>
                  </a:lnTo>
                  <a:lnTo>
                    <a:pt x="2357501" y="823976"/>
                  </a:lnTo>
                  <a:lnTo>
                    <a:pt x="2357501" y="852551"/>
                  </a:lnTo>
                  <a:lnTo>
                    <a:pt x="1957324" y="852551"/>
                  </a:lnTo>
                  <a:lnTo>
                    <a:pt x="1957324" y="3100451"/>
                  </a:lnTo>
                  <a:lnTo>
                    <a:pt x="1585976" y="3100451"/>
                  </a:lnTo>
                  <a:lnTo>
                    <a:pt x="1585976" y="3071876"/>
                  </a:lnTo>
                  <a:lnTo>
                    <a:pt x="1500251" y="3114675"/>
                  </a:lnTo>
                  <a:lnTo>
                    <a:pt x="1585976" y="3157601"/>
                  </a:lnTo>
                  <a:lnTo>
                    <a:pt x="1585976" y="3129026"/>
                  </a:lnTo>
                  <a:lnTo>
                    <a:pt x="1985899" y="3129026"/>
                  </a:lnTo>
                  <a:lnTo>
                    <a:pt x="1985899" y="3114675"/>
                  </a:lnTo>
                  <a:lnTo>
                    <a:pt x="1985899" y="3100451"/>
                  </a:lnTo>
                  <a:lnTo>
                    <a:pt x="1985899" y="881126"/>
                  </a:lnTo>
                  <a:lnTo>
                    <a:pt x="2357501" y="881126"/>
                  </a:lnTo>
                  <a:lnTo>
                    <a:pt x="2357501" y="909701"/>
                  </a:lnTo>
                  <a:lnTo>
                    <a:pt x="2414562" y="881126"/>
                  </a:lnTo>
                  <a:lnTo>
                    <a:pt x="2443226" y="866775"/>
                  </a:lnTo>
                  <a:close/>
                </a:path>
                <a:path w="7886700" h="3157854">
                  <a:moveTo>
                    <a:pt x="6719951" y="209550"/>
                  </a:moveTo>
                  <a:lnTo>
                    <a:pt x="6691452" y="195326"/>
                  </a:lnTo>
                  <a:lnTo>
                    <a:pt x="6634226" y="166751"/>
                  </a:lnTo>
                  <a:lnTo>
                    <a:pt x="6634226" y="195326"/>
                  </a:lnTo>
                  <a:lnTo>
                    <a:pt x="6348476" y="195326"/>
                  </a:lnTo>
                  <a:lnTo>
                    <a:pt x="6348476" y="852551"/>
                  </a:lnTo>
                  <a:lnTo>
                    <a:pt x="6091301" y="852551"/>
                  </a:lnTo>
                  <a:lnTo>
                    <a:pt x="6091301" y="823976"/>
                  </a:lnTo>
                  <a:lnTo>
                    <a:pt x="6005576" y="866775"/>
                  </a:lnTo>
                  <a:lnTo>
                    <a:pt x="6091301" y="909701"/>
                  </a:lnTo>
                  <a:lnTo>
                    <a:pt x="6091301" y="881126"/>
                  </a:lnTo>
                  <a:lnTo>
                    <a:pt x="6377051" y="881126"/>
                  </a:lnTo>
                  <a:lnTo>
                    <a:pt x="6377051" y="866775"/>
                  </a:lnTo>
                  <a:lnTo>
                    <a:pt x="6377051" y="852551"/>
                  </a:lnTo>
                  <a:lnTo>
                    <a:pt x="6377051" y="223901"/>
                  </a:lnTo>
                  <a:lnTo>
                    <a:pt x="6634226" y="223901"/>
                  </a:lnTo>
                  <a:lnTo>
                    <a:pt x="6634226" y="252476"/>
                  </a:lnTo>
                  <a:lnTo>
                    <a:pt x="6691287" y="223901"/>
                  </a:lnTo>
                  <a:lnTo>
                    <a:pt x="6719951" y="209550"/>
                  </a:lnTo>
                  <a:close/>
                </a:path>
                <a:path w="7886700" h="3157854">
                  <a:moveTo>
                    <a:pt x="7839075" y="1400175"/>
                  </a:moveTo>
                  <a:lnTo>
                    <a:pt x="7810500" y="1400175"/>
                  </a:lnTo>
                  <a:lnTo>
                    <a:pt x="7810500" y="1114425"/>
                  </a:lnTo>
                  <a:lnTo>
                    <a:pt x="7781925" y="1114425"/>
                  </a:lnTo>
                  <a:lnTo>
                    <a:pt x="7781925" y="1400175"/>
                  </a:lnTo>
                  <a:lnTo>
                    <a:pt x="7753350" y="1400175"/>
                  </a:lnTo>
                  <a:lnTo>
                    <a:pt x="7796276" y="1485900"/>
                  </a:lnTo>
                  <a:lnTo>
                    <a:pt x="7831899" y="1414526"/>
                  </a:lnTo>
                  <a:lnTo>
                    <a:pt x="7839075" y="1400175"/>
                  </a:lnTo>
                  <a:close/>
                </a:path>
                <a:path w="7886700" h="3157854">
                  <a:moveTo>
                    <a:pt x="7886700" y="2428875"/>
                  </a:moveTo>
                  <a:lnTo>
                    <a:pt x="7858125" y="2428875"/>
                  </a:lnTo>
                  <a:lnTo>
                    <a:pt x="7858125" y="1914525"/>
                  </a:lnTo>
                  <a:lnTo>
                    <a:pt x="7829550" y="1914525"/>
                  </a:lnTo>
                  <a:lnTo>
                    <a:pt x="7829550" y="2428875"/>
                  </a:lnTo>
                  <a:lnTo>
                    <a:pt x="7800975" y="2428875"/>
                  </a:lnTo>
                  <a:lnTo>
                    <a:pt x="7843901" y="2514600"/>
                  </a:lnTo>
                  <a:lnTo>
                    <a:pt x="7879524" y="2443226"/>
                  </a:lnTo>
                  <a:lnTo>
                    <a:pt x="7886700" y="24288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6600" y="1683067"/>
            <a:ext cx="298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 </a:t>
            </a:r>
            <a:r>
              <a:rPr sz="1800" spc="-20" dirty="0"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  <p:sp>
        <p:nvSpPr>
          <p:cNvPr id="14" name="object 14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BeautifulSoup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125" y="4725987"/>
            <a:ext cx="199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19465" y="3686111"/>
            <a:ext cx="3383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2550</Words>
  <Application>Microsoft Macintosh PowerPoint</Application>
  <PresentationFormat>Widescreen</PresentationFormat>
  <Paragraphs>313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Microsoft Sans Serif</vt:lpstr>
      <vt:lpstr>Office Theme</vt:lpstr>
      <vt:lpstr>Custom Design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Sumanth Devara</cp:lastModifiedBy>
  <cp:revision>5</cp:revision>
  <dcterms:created xsi:type="dcterms:W3CDTF">2024-02-22T06:31:21Z</dcterms:created>
  <dcterms:modified xsi:type="dcterms:W3CDTF">2024-02-22T15:45:56Z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2024-02-22T00:00:00Z</vt:filetime>
  </property>
</Properties>
</file>